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7C1B2A5-4B01-4B91-A8A7-7972F430CBAC}" type="slidenum">
              <a:rPr lang="en-US" smtClean="0">
                <a:solidFill>
                  <a:srgbClr val="94C600"/>
                </a:solidFill>
              </a:rPr>
              <a:pPr/>
              <a:t>‹#›</a:t>
            </a:fld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4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0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9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4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43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9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8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66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74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81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Vocabulary #</a:t>
            </a:r>
            <a:r>
              <a:rPr lang="en-US" b="1" dirty="0" smtClean="0"/>
              <a:t>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2000" dirty="0"/>
              <a:t>Macbeth</a:t>
            </a:r>
          </a:p>
          <a:p>
            <a:pPr marL="68580" indent="0">
              <a:buNone/>
            </a:pPr>
            <a:r>
              <a:rPr lang="en-US" sz="2000" dirty="0"/>
              <a:t>Does power corrupt? Are we all capable of evil? What is it that separates us from them—those who are willing to do just about anything to climb the ladder?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r>
              <a:rPr lang="en-US" sz="2000" dirty="0"/>
              <a:t>It’s time for the age old question: is this a tale of fate or free will?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92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Querulous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492" y="2323652"/>
            <a:ext cx="7338508" cy="3924748"/>
          </a:xfrm>
        </p:spPr>
        <p:txBody>
          <a:bodyPr/>
          <a:lstStyle/>
          <a:p>
            <a:r>
              <a:rPr lang="en-US" dirty="0"/>
              <a:t>[</a:t>
            </a:r>
            <a:r>
              <a:rPr lang="en-US" dirty="0" err="1" smtClean="0"/>
              <a:t>kwer</a:t>
            </a:r>
            <a:r>
              <a:rPr lang="en-US" dirty="0" smtClean="0"/>
              <a:t>-uh-</a:t>
            </a:r>
            <a:r>
              <a:rPr lang="en-US" dirty="0" err="1" smtClean="0"/>
              <a:t>luhs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characterized by or uttered in complaint; </a:t>
            </a:r>
            <a:r>
              <a:rPr lang="en-US" dirty="0" smtClean="0"/>
              <a:t>peevish</a:t>
            </a:r>
          </a:p>
          <a:p>
            <a:endParaRPr lang="en-US" dirty="0"/>
          </a:p>
          <a:p>
            <a:r>
              <a:rPr lang="en-US" dirty="0"/>
              <a:t>Sentence: Not </a:t>
            </a:r>
            <a:r>
              <a:rPr lang="en-US" dirty="0" smtClean="0"/>
              <a:t>only did he have a </a:t>
            </a:r>
            <a:r>
              <a:rPr lang="en-US" dirty="0"/>
              <a:t>querulous </a:t>
            </a:r>
            <a:r>
              <a:rPr lang="en-US" dirty="0" smtClean="0"/>
              <a:t>tone but then his constant </a:t>
            </a:r>
            <a:r>
              <a:rPr lang="en-US" dirty="0"/>
              <a:t>querulous reminders of things to be </a:t>
            </a:r>
            <a:r>
              <a:rPr lang="en-US" dirty="0" smtClean="0"/>
              <a:t>done made it worse.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Phlegmatic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492" y="2323652"/>
            <a:ext cx="7109908" cy="3924748"/>
          </a:xfrm>
        </p:spPr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/>
              <a:t>fleg</a:t>
            </a:r>
            <a:r>
              <a:rPr lang="en-US" dirty="0"/>
              <a:t>-mat-</a:t>
            </a:r>
            <a:r>
              <a:rPr lang="en-US" dirty="0" err="1"/>
              <a:t>ik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not easily excited to action or display of emotion; apathetic; sluggish. </a:t>
            </a:r>
          </a:p>
          <a:p>
            <a:endParaRPr lang="en-US" dirty="0" smtClean="0"/>
          </a:p>
          <a:p>
            <a:r>
              <a:rPr lang="en-US" dirty="0"/>
              <a:t>Sentence: The </a:t>
            </a:r>
            <a:r>
              <a:rPr lang="en-US" dirty="0" smtClean="0"/>
              <a:t>phlegmatic pace teenagers take to walk from one class to the other seems hyperbolic but is all too real.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Nefarious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ni</a:t>
            </a:r>
            <a:r>
              <a:rPr lang="en-US" dirty="0"/>
              <a:t>-fair-</a:t>
            </a:r>
            <a:r>
              <a:rPr lang="en-US" dirty="0" err="1"/>
              <a:t>ee</a:t>
            </a:r>
            <a:r>
              <a:rPr lang="en-US" dirty="0"/>
              <a:t>-</a:t>
            </a:r>
            <a:r>
              <a:rPr lang="en-US" dirty="0" err="1"/>
              <a:t>uhs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extremely wicked or villainous; </a:t>
            </a:r>
            <a:r>
              <a:rPr lang="en-US" dirty="0" smtClean="0"/>
              <a:t>iniquitous</a:t>
            </a:r>
          </a:p>
          <a:p>
            <a:endParaRPr lang="en-US" dirty="0"/>
          </a:p>
          <a:p>
            <a:r>
              <a:rPr lang="en-US" dirty="0"/>
              <a:t>Sentence: She </a:t>
            </a:r>
            <a:r>
              <a:rPr lang="en-US" dirty="0" smtClean="0"/>
              <a:t>considered joining in on the senior prank but the prank itself seemed too nefarious to not have any consequences.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2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Perpetuate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[per-</a:t>
            </a:r>
            <a:r>
              <a:rPr lang="en-US" dirty="0" err="1"/>
              <a:t>pech</a:t>
            </a:r>
            <a:r>
              <a:rPr lang="en-US" dirty="0"/>
              <a:t>-</a:t>
            </a:r>
            <a:r>
              <a:rPr lang="en-US" dirty="0" err="1"/>
              <a:t>oo-eyt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aintain, sustain, make perpetual</a:t>
            </a:r>
          </a:p>
          <a:p>
            <a:endParaRPr lang="en-US" dirty="0"/>
          </a:p>
          <a:p>
            <a:r>
              <a:rPr lang="en-US" dirty="0"/>
              <a:t>Sentence: By </a:t>
            </a:r>
            <a:r>
              <a:rPr lang="en-US" dirty="0" smtClean="0"/>
              <a:t>not addressing the issues, he perpetuated the circumstances that led to his demise.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4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Tumultuous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smtClean="0"/>
              <a:t>too-</a:t>
            </a:r>
            <a:r>
              <a:rPr lang="en-US" dirty="0" err="1" smtClean="0"/>
              <a:t>muhl</a:t>
            </a:r>
            <a:r>
              <a:rPr lang="en-US" dirty="0" smtClean="0"/>
              <a:t>-</a:t>
            </a:r>
            <a:r>
              <a:rPr lang="en-US" dirty="0" err="1" smtClean="0"/>
              <a:t>choo-uhs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full of tumult or riotousness; marked by disturbance and </a:t>
            </a:r>
            <a:r>
              <a:rPr lang="en-US" dirty="0" smtClean="0"/>
              <a:t>uproar</a:t>
            </a:r>
          </a:p>
          <a:p>
            <a:endParaRPr lang="en-US" dirty="0"/>
          </a:p>
          <a:p>
            <a:r>
              <a:rPr lang="en-US" dirty="0"/>
              <a:t>Sentence: After </a:t>
            </a:r>
            <a:r>
              <a:rPr lang="en-US" dirty="0" smtClean="0"/>
              <a:t>winning the final game, the tumultuous crowd of fans could not be settled.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8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Egregious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 smtClean="0"/>
              <a:t>ih-gree-juhs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extraordinary in some bad way; glaring; </a:t>
            </a:r>
            <a:r>
              <a:rPr lang="en-US" dirty="0" smtClean="0"/>
              <a:t>flagrant</a:t>
            </a:r>
          </a:p>
          <a:p>
            <a:endParaRPr lang="en-US" dirty="0"/>
          </a:p>
          <a:p>
            <a:r>
              <a:rPr lang="en-US" dirty="0"/>
              <a:t>Sentence: Once </a:t>
            </a:r>
            <a:r>
              <a:rPr lang="en-US" dirty="0" smtClean="0"/>
              <a:t>in the courtroom, the lawyer’s egregious mistake could not go unnoticed and ultimately cost him the trial.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Regicide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rej</a:t>
            </a:r>
            <a:r>
              <a:rPr lang="en-US" dirty="0"/>
              <a:t>-uh-</a:t>
            </a:r>
            <a:r>
              <a:rPr lang="en-US" dirty="0" err="1"/>
              <a:t>sahyd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/>
              <a:t>the killing of a </a:t>
            </a:r>
            <a:r>
              <a:rPr lang="en-US" dirty="0" smtClean="0"/>
              <a:t>king/monarch</a:t>
            </a:r>
            <a:endParaRPr lang="en-US" dirty="0"/>
          </a:p>
          <a:p>
            <a:endParaRPr lang="en-US" dirty="0" smtClean="0"/>
          </a:p>
          <a:p>
            <a:r>
              <a:rPr lang="en-US" u="sng" dirty="0" smtClean="0"/>
              <a:t>Write your answer first, then discuss with a partner: </a:t>
            </a:r>
            <a:r>
              <a:rPr lang="en-US" dirty="0" smtClean="0"/>
              <a:t>Macbeth’s attempted regicide turned out to be successful…or was it?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Hamartia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438400"/>
            <a:ext cx="7643308" cy="3848548"/>
          </a:xfrm>
        </p:spPr>
        <p:txBody>
          <a:bodyPr>
            <a:normAutofit/>
          </a:bodyPr>
          <a:lstStyle/>
          <a:p>
            <a:r>
              <a:rPr lang="en-US" dirty="0"/>
              <a:t>[hah-</a:t>
            </a:r>
            <a:r>
              <a:rPr lang="en-US" dirty="0" err="1"/>
              <a:t>mahr</a:t>
            </a:r>
            <a:r>
              <a:rPr lang="en-US" dirty="0"/>
              <a:t>-tee-uh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 smtClean="0"/>
              <a:t>Tragic flaw—the </a:t>
            </a:r>
            <a:r>
              <a:rPr lang="en-US" dirty="0"/>
              <a:t>flaw in character which leads to the downfall of the protagonist in a </a:t>
            </a:r>
            <a:r>
              <a:rPr lang="en-US" dirty="0" smtClean="0"/>
              <a:t>tragedy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u="sng" dirty="0"/>
              <a:t>Write your answer first, then discuss with a partner: </a:t>
            </a:r>
            <a:r>
              <a:rPr lang="en-US" dirty="0"/>
              <a:t>How </a:t>
            </a:r>
            <a:r>
              <a:rPr lang="en-US" dirty="0" smtClean="0"/>
              <a:t>will you use this term in your next upcoming essay?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29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Mundane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492" y="2323652"/>
            <a:ext cx="7414708" cy="3924748"/>
          </a:xfrm>
        </p:spPr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 smtClean="0"/>
              <a:t>muhn-deyn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common</a:t>
            </a:r>
            <a:r>
              <a:rPr lang="en-US" dirty="0"/>
              <a:t>; ordinary; banal; </a:t>
            </a:r>
            <a:r>
              <a:rPr lang="en-US" dirty="0" smtClean="0"/>
              <a:t>unimaginative</a:t>
            </a:r>
          </a:p>
          <a:p>
            <a:endParaRPr lang="en-US" dirty="0"/>
          </a:p>
          <a:p>
            <a:r>
              <a:rPr lang="en-US" dirty="0" smtClean="0"/>
              <a:t>Sentence: It is uncommon for royalty to deal in mundane affairs.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91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685800"/>
            <a:ext cx="7024744" cy="1143000"/>
          </a:xfrm>
        </p:spPr>
        <p:txBody>
          <a:bodyPr/>
          <a:lstStyle/>
          <a:p>
            <a:r>
              <a:rPr lang="en-US" dirty="0" smtClean="0"/>
              <a:t>Volatile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81200"/>
            <a:ext cx="8077200" cy="4343400"/>
          </a:xfrm>
        </p:spPr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/>
              <a:t>vol</a:t>
            </a:r>
            <a:r>
              <a:rPr lang="en-US" dirty="0"/>
              <a:t>-uh-</a:t>
            </a:r>
            <a:r>
              <a:rPr lang="en-US" dirty="0" err="1"/>
              <a:t>tl</a:t>
            </a:r>
            <a:r>
              <a:rPr lang="en-US" dirty="0"/>
              <a:t>, -</a:t>
            </a:r>
            <a:r>
              <a:rPr lang="en-US" dirty="0" err="1" smtClean="0"/>
              <a:t>til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pPr marL="525780" indent="-457200">
              <a:buAutoNum type="arabicPeriod"/>
            </a:pPr>
            <a:r>
              <a:rPr lang="en-US" dirty="0" smtClean="0"/>
              <a:t>tending </a:t>
            </a:r>
            <a:r>
              <a:rPr lang="en-US" dirty="0"/>
              <a:t>or threatening to break out into open violence; </a:t>
            </a:r>
            <a:r>
              <a:rPr lang="en-US" dirty="0" smtClean="0"/>
              <a:t>explosive</a:t>
            </a:r>
          </a:p>
          <a:p>
            <a:pPr marL="68580" indent="0">
              <a:buNone/>
            </a:pPr>
            <a:r>
              <a:rPr lang="en-US" dirty="0" smtClean="0"/>
              <a:t>Example: A </a:t>
            </a:r>
            <a:r>
              <a:rPr lang="en-US" dirty="0"/>
              <a:t>volatile political situation.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525780" indent="-457200">
              <a:buAutoNum type="arabicPeriod" startAt="2"/>
            </a:pPr>
            <a:r>
              <a:rPr lang="en-US" dirty="0" smtClean="0"/>
              <a:t>changeable</a:t>
            </a:r>
            <a:r>
              <a:rPr lang="en-US" dirty="0"/>
              <a:t>; mercurial; flighty: </a:t>
            </a:r>
            <a:endParaRPr lang="en-US" dirty="0" smtClean="0"/>
          </a:p>
          <a:p>
            <a:r>
              <a:rPr lang="en-US" dirty="0" smtClean="0"/>
              <a:t>Sentence: Politicians with </a:t>
            </a:r>
            <a:r>
              <a:rPr lang="en-US" dirty="0"/>
              <a:t>volatile </a:t>
            </a:r>
            <a:r>
              <a:rPr lang="en-US" dirty="0" smtClean="0"/>
              <a:t>disposition tend to be dangerous in decision-making.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9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2</vt:lpstr>
      <vt:lpstr>Austin</vt:lpstr>
      <vt:lpstr>Vocabulary #14</vt:lpstr>
      <vt:lpstr>Nefarious</vt:lpstr>
      <vt:lpstr>Perpetuate</vt:lpstr>
      <vt:lpstr>Tumultuous</vt:lpstr>
      <vt:lpstr>Egregious</vt:lpstr>
      <vt:lpstr>Regicide</vt:lpstr>
      <vt:lpstr>Hamartia</vt:lpstr>
      <vt:lpstr>Mundane</vt:lpstr>
      <vt:lpstr>Volatile</vt:lpstr>
      <vt:lpstr>Querulous</vt:lpstr>
      <vt:lpstr>Phlegmatic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#14</dc:title>
  <dc:creator>casey cadwell</dc:creator>
  <cp:lastModifiedBy>casey cadwell</cp:lastModifiedBy>
  <cp:revision>1</cp:revision>
  <dcterms:created xsi:type="dcterms:W3CDTF">2016-10-16T21:36:01Z</dcterms:created>
  <dcterms:modified xsi:type="dcterms:W3CDTF">2016-10-16T21:36:58Z</dcterms:modified>
</cp:coreProperties>
</file>